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65" r:id="rId4"/>
    <p:sldId id="266" r:id="rId5"/>
    <p:sldId id="258" r:id="rId6"/>
    <p:sldId id="261" r:id="rId7"/>
    <p:sldId id="262" r:id="rId8"/>
    <p:sldId id="259" r:id="rId9"/>
    <p:sldId id="263" r:id="rId10"/>
    <p:sldId id="26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1"/>
    <p:restoredTop sz="94505"/>
  </p:normalViewPr>
  <p:slideViewPr>
    <p:cSldViewPr snapToGrid="0" snapToObjects="1">
      <p:cViewPr varScale="1">
        <p:scale>
          <a:sx n="68" d="100"/>
          <a:sy n="68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624C-F856-E94E-B101-165F3376CFAF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854-CDC2-CD4D-B25E-34F9C0067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01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624C-F856-E94E-B101-165F3376CFAF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854-CDC2-CD4D-B25E-34F9C0067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29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624C-F856-E94E-B101-165F3376CFAF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854-CDC2-CD4D-B25E-34F9C0067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25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10972800" cy="576064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624C-F856-E94E-B101-165F3376CFAF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854-CDC2-CD4D-B25E-34F9C0067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63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624C-F856-E94E-B101-165F3376CFAF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854-CDC2-CD4D-B25E-34F9C0067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2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624C-F856-E94E-B101-165F3376CFAF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854-CDC2-CD4D-B25E-34F9C0067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89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624C-F856-E94E-B101-165F3376CFAF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854-CDC2-CD4D-B25E-34F9C0067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24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624C-F856-E94E-B101-165F3376CFAF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854-CDC2-CD4D-B25E-34F9C0067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624C-F856-E94E-B101-165F3376CFAF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854-CDC2-CD4D-B25E-34F9C0067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19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624C-F856-E94E-B101-165F3376CFAF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854-CDC2-CD4D-B25E-34F9C0067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15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624C-F856-E94E-B101-165F3376CFAF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854-CDC2-CD4D-B25E-34F9C0067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4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11999979" y="0"/>
            <a:ext cx="192021" cy="6309320"/>
          </a:xfrm>
          <a:prstGeom prst="rect">
            <a:avLst/>
          </a:prstGeom>
          <a:solidFill>
            <a:srgbClr val="23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7" name="正方形/長方形 16"/>
          <p:cNvSpPr/>
          <p:nvPr/>
        </p:nvSpPr>
        <p:spPr>
          <a:xfrm>
            <a:off x="11760630" y="0"/>
            <a:ext cx="192021" cy="5229200"/>
          </a:xfrm>
          <a:prstGeom prst="rect">
            <a:avLst/>
          </a:prstGeom>
          <a:solidFill>
            <a:srgbClr val="23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8" name="正方形/長方形 17"/>
          <p:cNvSpPr/>
          <p:nvPr/>
        </p:nvSpPr>
        <p:spPr>
          <a:xfrm>
            <a:off x="11520596" y="0"/>
            <a:ext cx="192021" cy="4077072"/>
          </a:xfrm>
          <a:prstGeom prst="rect">
            <a:avLst/>
          </a:prstGeom>
          <a:solidFill>
            <a:srgbClr val="23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9" name="正方形/長方形 8"/>
          <p:cNvSpPr/>
          <p:nvPr/>
        </p:nvSpPr>
        <p:spPr>
          <a:xfrm flipV="1">
            <a:off x="0" y="764704"/>
            <a:ext cx="12192000" cy="72008"/>
          </a:xfrm>
          <a:prstGeom prst="rect">
            <a:avLst/>
          </a:prstGeom>
          <a:solidFill>
            <a:srgbClr val="C91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4624C-F856-E94E-B101-165F3376CFAF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3854-CDC2-CD4D-B25E-34F9C0067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C91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19670" y="456928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ヒラギノ角ゴ Pro W3" pitchFamily="34" charset="-128"/>
                <a:ea typeface="ヒラギノ角ゴ Pro W3" pitchFamily="34" charset="-128"/>
              </a:rPr>
              <a:t>熱意は人を動かし、社会を動かす</a:t>
            </a:r>
            <a:endParaRPr kumimoji="1" lang="ja-JP" altLang="en-US" sz="1400" dirty="0">
              <a:latin typeface="ヒラギノ角ゴ Pro W3" pitchFamily="34" charset="-128"/>
              <a:ea typeface="ヒラギノ角ゴ Pro W3" pitchFamily="34" charset="-128"/>
            </a:endParaRPr>
          </a:p>
        </p:txBody>
      </p:sp>
      <p:pic>
        <p:nvPicPr>
          <p:cNvPr id="10" name="図 9" descr="ivusa-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360" y="188640"/>
            <a:ext cx="265161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925C5-437A-E546-BA7B-F81E4F64B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037" y="1219200"/>
            <a:ext cx="10803925" cy="2955367"/>
          </a:xfrm>
        </p:spPr>
        <p:txBody>
          <a:bodyPr>
            <a:normAutofit/>
          </a:bodyPr>
          <a:lstStyle/>
          <a:p>
            <a:r>
              <a:rPr kumimoji="1" lang="ja-JP" altLang="en-US" sz="4400" b="1"/>
              <a:t>令和元年台風１９号における</a:t>
            </a:r>
            <a:br>
              <a:rPr kumimoji="1" lang="en-US" altLang="ja-JP" sz="4400" b="1" dirty="0"/>
            </a:br>
            <a:r>
              <a:rPr kumimoji="1" lang="ja-JP" altLang="en-US" sz="4400" b="1"/>
              <a:t>長野県での災害救援活動について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4B0D07D-C91D-6A46-B7D5-5066C33B8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3429000"/>
            <a:ext cx="8534400" cy="1752600"/>
          </a:xfrm>
        </p:spPr>
        <p:txBody>
          <a:bodyPr>
            <a:normAutofit fontScale="92500" lnSpcReduction="10000"/>
          </a:bodyPr>
          <a:lstStyle/>
          <a:p>
            <a:endParaRPr kumimoji="1" lang="en-US" altLang="ja-JP" sz="3600" dirty="0"/>
          </a:p>
          <a:p>
            <a:endParaRPr lang="en-US" altLang="ja-JP" sz="3600" dirty="0"/>
          </a:p>
          <a:p>
            <a:r>
              <a:rPr kumimoji="1" lang="en-US" altLang="ja-JP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NPO</a:t>
            </a:r>
            <a:r>
              <a:rPr kumimoji="1" lang="ja-JP" altLang="en-US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法人国際ボランティア学生協会</a:t>
            </a:r>
            <a:r>
              <a:rPr kumimoji="1" lang="en-US" altLang="ja-JP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(IVUSA)</a:t>
            </a:r>
            <a:endParaRPr kumimoji="1" lang="ja-JP" altLang="en-US" sz="3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1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7901C-6213-764A-8842-808B51CF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84654"/>
            <a:ext cx="10972800" cy="1143000"/>
          </a:xfrm>
        </p:spPr>
        <p:txBody>
          <a:bodyPr>
            <a:normAutofit/>
          </a:bodyPr>
          <a:lstStyle/>
          <a:p>
            <a:r>
              <a:rPr kumimoji="1" lang="ja-JP" altLang="en-US" sz="4400" b="1" dirty="0"/>
              <a:t>活動の様子②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3AD8E6-60E9-234B-B8F8-5E14724DDA87}"/>
              </a:ext>
            </a:extLst>
          </p:cNvPr>
          <p:cNvSpPr txBox="1"/>
          <p:nvPr/>
        </p:nvSpPr>
        <p:spPr>
          <a:xfrm>
            <a:off x="609600" y="1747496"/>
            <a:ext cx="5431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+mn-ea"/>
              </a:rPr>
              <a:t>【</a:t>
            </a:r>
            <a:r>
              <a:rPr lang="ja-JP" altLang="en-US" sz="2000" b="1">
                <a:latin typeface="+mn-ea"/>
              </a:rPr>
              <a:t>夜間時のガレキや土のう等災害廃棄物の搬出</a:t>
            </a:r>
            <a:r>
              <a:rPr lang="en-US" altLang="ja-JP" sz="2000" b="1" dirty="0">
                <a:latin typeface="+mn-ea"/>
              </a:rPr>
              <a:t>】</a:t>
            </a:r>
          </a:p>
        </p:txBody>
      </p:sp>
      <p:pic>
        <p:nvPicPr>
          <p:cNvPr id="6" name="図 5" descr="人, 屋内, 男, 車 が含まれている画像&#10;&#10;自動的に生成された説明">
            <a:extLst>
              <a:ext uri="{FF2B5EF4-FFF2-40B4-BE49-F238E27FC236}">
                <a16:creationId xmlns:a16="http://schemas.microsoft.com/office/drawing/2014/main" id="{69290E8B-DB87-9D42-8087-92926FDC8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68"/>
          <a:stretch/>
        </p:blipFill>
        <p:spPr>
          <a:xfrm>
            <a:off x="258860" y="2147606"/>
            <a:ext cx="3957820" cy="1997673"/>
          </a:xfrm>
          <a:prstGeom prst="rect">
            <a:avLst/>
          </a:prstGeom>
        </p:spPr>
      </p:pic>
      <p:pic>
        <p:nvPicPr>
          <p:cNvPr id="10" name="図 9" descr="人, 男, ストリート, 立つ が含まれている画像&#10;&#10;自動的に生成された説明">
            <a:extLst>
              <a:ext uri="{FF2B5EF4-FFF2-40B4-BE49-F238E27FC236}">
                <a16:creationId xmlns:a16="http://schemas.microsoft.com/office/drawing/2014/main" id="{F05FBE59-7A41-9A41-B861-BED1460F1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73"/>
          <a:stretch/>
        </p:blipFill>
        <p:spPr>
          <a:xfrm>
            <a:off x="258860" y="4201593"/>
            <a:ext cx="3984661" cy="199767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7E3707-3373-A642-9EC1-1298196506A0}"/>
              </a:ext>
            </a:extLst>
          </p:cNvPr>
          <p:cNvSpPr txBox="1"/>
          <p:nvPr/>
        </p:nvSpPr>
        <p:spPr>
          <a:xfrm>
            <a:off x="4243521" y="2203920"/>
            <a:ext cx="70968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■作業しているボランティアの数が多い日中では、</a:t>
            </a:r>
            <a:r>
              <a:rPr lang="ja-JP" altLang="en-US"/>
              <a:t>道幅が狭く、道端に</a:t>
            </a:r>
            <a:endParaRPr lang="en-US" altLang="ja-JP" dirty="0"/>
          </a:p>
          <a:p>
            <a:r>
              <a:rPr lang="ja-JP" altLang="en-US"/>
              <a:t>　</a:t>
            </a:r>
            <a:r>
              <a:rPr lang="en-US" altLang="ja-JP" dirty="0"/>
              <a:t>  </a:t>
            </a:r>
            <a:r>
              <a:rPr lang="ja-JP" altLang="en-US"/>
              <a:t>出された土のうやガレキの回収が困難。</a:t>
            </a:r>
            <a:endParaRPr lang="en-US" altLang="ja-JP" dirty="0"/>
          </a:p>
          <a:p>
            <a:r>
              <a:rPr kumimoji="1" lang="ja-JP" altLang="en-US"/>
              <a:t>　　</a:t>
            </a:r>
            <a:r>
              <a:rPr kumimoji="1" lang="en-US" altLang="ja-JP" dirty="0"/>
              <a:t>→</a:t>
            </a:r>
            <a:r>
              <a:rPr kumimoji="1" lang="ja-JP" altLang="en-US"/>
              <a:t>人が少ない夜間時に、重機系ボランティアと協働し、地区内の災害</a:t>
            </a:r>
            <a:endParaRPr kumimoji="1" lang="en-US" altLang="ja-JP" dirty="0"/>
          </a:p>
          <a:p>
            <a:r>
              <a:rPr lang="ja-JP" altLang="en-US"/>
              <a:t>　　　</a:t>
            </a:r>
            <a:r>
              <a:rPr lang="en-US" altLang="ja-JP" dirty="0"/>
              <a:t> </a:t>
            </a:r>
            <a:r>
              <a:rPr kumimoji="1" lang="ja-JP" altLang="en-US"/>
              <a:t>廃棄物の回収作業を実施。それにより、翌日の日中作業の効率を</a:t>
            </a:r>
            <a:endParaRPr kumimoji="1" lang="en-US" altLang="ja-JP" dirty="0"/>
          </a:p>
          <a:p>
            <a:r>
              <a:rPr lang="en-US" altLang="ja-JP" dirty="0"/>
              <a:t>          </a:t>
            </a:r>
            <a:r>
              <a:rPr kumimoji="1" lang="ja-JP" altLang="en-US"/>
              <a:t>高めることにつなげる。</a:t>
            </a:r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/>
              <a:t>■流動的に動ける人員が多くいることにより、重機だけでは対応しにくい</a:t>
            </a:r>
            <a:endParaRPr kumimoji="1" lang="en-US" altLang="ja-JP" dirty="0"/>
          </a:p>
          <a:p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kumimoji="1" lang="ja-JP" altLang="en-US"/>
              <a:t>状況にも柔軟に対応することができる。</a:t>
            </a:r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/>
              <a:t>■夜間作業実施に伴う危機管理の徹底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580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7A09F5-0415-8741-B108-18A9D005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02" y="639162"/>
            <a:ext cx="11069596" cy="1325563"/>
          </a:xfrm>
        </p:spPr>
        <p:txBody>
          <a:bodyPr>
            <a:normAutofit/>
          </a:bodyPr>
          <a:lstStyle/>
          <a:p>
            <a:r>
              <a:rPr kumimoji="1" lang="en-US" altLang="ja-JP" sz="3600" b="1" dirty="0"/>
              <a:t>NPO</a:t>
            </a:r>
            <a:r>
              <a:rPr kumimoji="1" lang="ja-JP" altLang="en-US" sz="3600" b="1"/>
              <a:t>法人国際ボランティア学生協会</a:t>
            </a:r>
            <a:r>
              <a:rPr kumimoji="1" lang="en-US" altLang="ja-JP" sz="3600" b="1" dirty="0"/>
              <a:t>(IVUSA)</a:t>
            </a:r>
            <a:r>
              <a:rPr kumimoji="1" lang="ja-JP" altLang="en-US" sz="3600" b="1"/>
              <a:t>について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61B2B6-9140-FA4A-A6BD-2664E9FF3F1D}"/>
              </a:ext>
            </a:extLst>
          </p:cNvPr>
          <p:cNvSpPr txBox="1"/>
          <p:nvPr/>
        </p:nvSpPr>
        <p:spPr>
          <a:xfrm>
            <a:off x="561202" y="1669858"/>
            <a:ext cx="99982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■約</a:t>
            </a:r>
            <a:r>
              <a:rPr lang="en-US" altLang="ja-JP" dirty="0"/>
              <a:t>75</a:t>
            </a:r>
            <a:r>
              <a:rPr lang="ja-JP" altLang="en-US"/>
              <a:t>大学・</a:t>
            </a:r>
            <a:r>
              <a:rPr lang="en-US" altLang="ja-JP" dirty="0"/>
              <a:t>3,500</a:t>
            </a:r>
            <a:r>
              <a:rPr lang="ja-JP" altLang="en-US"/>
              <a:t>人の学生が所属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/>
              <a:t>■「国際協力」「環境保護」「地域活性化」「災害救援」「子どもの教育支援」の</a:t>
            </a:r>
            <a:r>
              <a:rPr lang="en-US" altLang="ja-JP" dirty="0"/>
              <a:t>5</a:t>
            </a:r>
            <a:r>
              <a:rPr lang="ja-JP" altLang="en-US"/>
              <a:t>分野を軸に活動を実施。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/>
              <a:t>■災害救援分野では特に、団体発足から昨年までで、</a:t>
            </a:r>
            <a:endParaRPr lang="en-US" altLang="ja-JP" dirty="0"/>
          </a:p>
          <a:p>
            <a:r>
              <a:rPr lang="ja-JP" altLang="en-US"/>
              <a:t>　</a:t>
            </a:r>
            <a:r>
              <a:rPr lang="en-US" altLang="ja-JP" dirty="0"/>
              <a:t>68</a:t>
            </a:r>
            <a:r>
              <a:rPr lang="ja-JP" altLang="en-US"/>
              <a:t>の災害に対し、</a:t>
            </a:r>
            <a:r>
              <a:rPr lang="en-US" altLang="ja-JP" dirty="0"/>
              <a:t>33</a:t>
            </a:r>
            <a:r>
              <a:rPr lang="ja-JP" altLang="en-US"/>
              <a:t>都道府県</a:t>
            </a:r>
            <a:r>
              <a:rPr lang="en-US" altLang="ja-JP" dirty="0"/>
              <a:t>(</a:t>
            </a:r>
            <a:r>
              <a:rPr lang="ja-JP" altLang="en-US"/>
              <a:t>外国</a:t>
            </a:r>
            <a:r>
              <a:rPr lang="en-US" altLang="ja-JP" dirty="0"/>
              <a:t>6</a:t>
            </a:r>
            <a:r>
              <a:rPr lang="ja-JP" altLang="en-US"/>
              <a:t>ヵ国</a:t>
            </a:r>
            <a:r>
              <a:rPr lang="en-US" altLang="ja-JP" dirty="0"/>
              <a:t>)</a:t>
            </a:r>
            <a:r>
              <a:rPr lang="ja-JP" altLang="en-US"/>
              <a:t>で計</a:t>
            </a:r>
            <a:r>
              <a:rPr lang="en-US" altLang="ja-JP" dirty="0"/>
              <a:t>243</a:t>
            </a:r>
            <a:r>
              <a:rPr lang="ja-JP" altLang="en-US"/>
              <a:t>回、延べ</a:t>
            </a:r>
            <a:r>
              <a:rPr lang="en-US" altLang="ja-JP" dirty="0"/>
              <a:t>11,703</a:t>
            </a:r>
            <a:r>
              <a:rPr lang="ja-JP" altLang="en-US"/>
              <a:t>人の学生が参加。</a:t>
            </a:r>
            <a:endParaRPr lang="en-US" altLang="ja-JP" dirty="0"/>
          </a:p>
          <a:p>
            <a:r>
              <a:rPr kumimoji="1" lang="ja-JP" altLang="en-US"/>
              <a:t>　</a:t>
            </a:r>
            <a:r>
              <a:rPr kumimoji="1" lang="en-US" altLang="ja-JP" dirty="0"/>
              <a:t>→</a:t>
            </a:r>
            <a:r>
              <a:rPr kumimoji="1" lang="ja-JP" altLang="en-US"/>
              <a:t>北海道南西沖地震</a:t>
            </a:r>
            <a:r>
              <a:rPr kumimoji="1" lang="en-US" altLang="ja-JP" dirty="0"/>
              <a:t>(1993)</a:t>
            </a:r>
            <a:r>
              <a:rPr kumimoji="1" lang="ja-JP" altLang="en-US"/>
              <a:t>、阪神・淡路大震災</a:t>
            </a:r>
            <a:r>
              <a:rPr kumimoji="1" lang="en-US" altLang="ja-JP" dirty="0"/>
              <a:t>(1995)</a:t>
            </a:r>
            <a:r>
              <a:rPr kumimoji="1" lang="ja-JP" altLang="en-US"/>
              <a:t>、新潟県中越地震</a:t>
            </a:r>
            <a:r>
              <a:rPr kumimoji="1" lang="en-US" altLang="ja-JP" dirty="0"/>
              <a:t>(2004)</a:t>
            </a:r>
            <a:r>
              <a:rPr kumimoji="1" lang="ja-JP" altLang="en-US"/>
              <a:t>、</a:t>
            </a:r>
            <a:endParaRPr kumimoji="1" lang="en-US" altLang="ja-JP" dirty="0"/>
          </a:p>
          <a:p>
            <a:r>
              <a:rPr lang="ja-JP" altLang="en-US"/>
              <a:t>　　　</a:t>
            </a:r>
            <a:r>
              <a:rPr kumimoji="1" lang="ja-JP" altLang="en-US"/>
              <a:t>東日本大震災</a:t>
            </a:r>
            <a:r>
              <a:rPr kumimoji="1" lang="en-US" altLang="ja-JP" dirty="0"/>
              <a:t>(2011)</a:t>
            </a:r>
            <a:r>
              <a:rPr kumimoji="1" lang="ja-JP" altLang="en-US"/>
              <a:t>、平成</a:t>
            </a:r>
            <a:r>
              <a:rPr kumimoji="1" lang="en-US" altLang="ja-JP" dirty="0"/>
              <a:t>28</a:t>
            </a:r>
            <a:r>
              <a:rPr kumimoji="1" lang="ja-JP" altLang="en-US"/>
              <a:t>年熊本地震、平成</a:t>
            </a:r>
            <a:r>
              <a:rPr kumimoji="1" lang="en-US" altLang="ja-JP" dirty="0"/>
              <a:t>30</a:t>
            </a:r>
            <a:r>
              <a:rPr kumimoji="1" lang="ja-JP" altLang="en-US"/>
              <a:t>年</a:t>
            </a:r>
            <a:r>
              <a:rPr kumimoji="1" lang="en-US" altLang="ja-JP" dirty="0"/>
              <a:t>7</a:t>
            </a:r>
            <a:r>
              <a:rPr kumimoji="1" lang="ja-JP" altLang="en-US"/>
              <a:t>月豪雨</a:t>
            </a:r>
            <a:r>
              <a:rPr kumimoji="1" lang="en-US" altLang="ja-JP" dirty="0"/>
              <a:t> </a:t>
            </a:r>
            <a:r>
              <a:rPr lang="ja-JP" altLang="en-US"/>
              <a:t>等</a:t>
            </a:r>
            <a:endParaRPr kumimoji="1" lang="en-US" altLang="ja-JP" dirty="0"/>
          </a:p>
        </p:txBody>
      </p:sp>
      <p:pic>
        <p:nvPicPr>
          <p:cNvPr id="5" name="図 4" descr="人, 建物, グループ, 立つ が含まれている画像&#10;&#10;自動的に生成された説明">
            <a:extLst>
              <a:ext uri="{FF2B5EF4-FFF2-40B4-BE49-F238E27FC236}">
                <a16:creationId xmlns:a16="http://schemas.microsoft.com/office/drawing/2014/main" id="{3142AD6D-0D60-194C-9F06-6B001107A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03" y="4034781"/>
            <a:ext cx="2912076" cy="2184057"/>
          </a:xfrm>
          <a:prstGeom prst="rect">
            <a:avLst/>
          </a:prstGeom>
        </p:spPr>
      </p:pic>
      <p:pic>
        <p:nvPicPr>
          <p:cNvPr id="7" name="図 6" descr="屋外, 建物, 草, 民衆 が含まれている画像&#10;&#10;自動的に生成された説明">
            <a:extLst>
              <a:ext uri="{FF2B5EF4-FFF2-40B4-BE49-F238E27FC236}">
                <a16:creationId xmlns:a16="http://schemas.microsoft.com/office/drawing/2014/main" id="{EEA670B2-1048-7449-8822-43A485A21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379" y="4034130"/>
            <a:ext cx="3276086" cy="218405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2BD721-E1C4-5544-808A-204857DD0521}"/>
              </a:ext>
            </a:extLst>
          </p:cNvPr>
          <p:cNvSpPr txBox="1"/>
          <p:nvPr/>
        </p:nvSpPr>
        <p:spPr>
          <a:xfrm>
            <a:off x="7168465" y="5571856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写真左：東日本大震災時の活動写真</a:t>
            </a:r>
            <a:endParaRPr lang="en-US" altLang="ja-JP" dirty="0"/>
          </a:p>
          <a:p>
            <a:r>
              <a:rPr kumimoji="1" lang="ja-JP" altLang="en-US"/>
              <a:t>写真右：熊本地震時の活動写真</a:t>
            </a:r>
          </a:p>
        </p:txBody>
      </p:sp>
    </p:spTree>
    <p:extLst>
      <p:ext uri="{BB962C8B-B14F-4D97-AF65-F5344CB8AC3E}">
        <p14:creationId xmlns:p14="http://schemas.microsoft.com/office/powerpoint/2010/main" val="88918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F9B3F6-A5DF-DC4A-B944-D1EDF00F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7480" y="897097"/>
            <a:ext cx="6883400" cy="553402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/>
              <a:t>（</a:t>
            </a:r>
            <a:r>
              <a:rPr lang="ja-JP" altLang="en-US" sz="3200" dirty="0"/>
              <a:t>平時の訓練・研修例</a:t>
            </a:r>
            <a:r>
              <a:rPr kumimoji="1" lang="ja-JP" altLang="en-US" sz="3200" dirty="0"/>
              <a:t>）危機対応講習</a:t>
            </a:r>
          </a:p>
        </p:txBody>
      </p:sp>
      <p:pic>
        <p:nvPicPr>
          <p:cNvPr id="5" name="Picture 2" descr="E:\危機対応研究所画像\清田山中級\20109月清田山中級\P9180019.JPG">
            <a:extLst>
              <a:ext uri="{FF2B5EF4-FFF2-40B4-BE49-F238E27FC236}">
                <a16:creationId xmlns:a16="http://schemas.microsoft.com/office/drawing/2014/main" id="{F1CE724A-B326-44F0-B8C7-B6241679B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4422" y="897098"/>
            <a:ext cx="3387577" cy="2540908"/>
          </a:xfrm>
          <a:prstGeom prst="rect">
            <a:avLst/>
          </a:prstGeom>
          <a:noFill/>
        </p:spPr>
      </p:pic>
      <p:pic>
        <p:nvPicPr>
          <p:cNvPr id="6" name="Picture 4" descr="E:\TFD\CMT写真\2011ver\IMG_0530.JPG">
            <a:extLst>
              <a:ext uri="{FF2B5EF4-FFF2-40B4-BE49-F238E27FC236}">
                <a16:creationId xmlns:a16="http://schemas.microsoft.com/office/drawing/2014/main" id="{480A7D1F-02E9-4179-B747-50815445F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4137"/>
            <a:ext cx="4358640" cy="2449692"/>
          </a:xfrm>
          <a:prstGeom prst="rect">
            <a:avLst/>
          </a:prstGeom>
          <a:noFill/>
        </p:spPr>
      </p:pic>
      <p:pic>
        <p:nvPicPr>
          <p:cNvPr id="7" name="Picture 4" descr="C:\Users\miyagtr\Desktop\S__2867392.jpg">
            <a:extLst>
              <a:ext uri="{FF2B5EF4-FFF2-40B4-BE49-F238E27FC236}">
                <a16:creationId xmlns:a16="http://schemas.microsoft.com/office/drawing/2014/main" id="{4AD3A23F-6336-46FE-91D5-F94D75CB8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8807" y="2054138"/>
            <a:ext cx="3266257" cy="2449692"/>
          </a:xfrm>
          <a:prstGeom prst="rect">
            <a:avLst/>
          </a:prstGeom>
          <a:noFill/>
        </p:spPr>
      </p:pic>
      <p:pic>
        <p:nvPicPr>
          <p:cNvPr id="8" name="Picture 19" descr="DSCN0361">
            <a:extLst>
              <a:ext uri="{FF2B5EF4-FFF2-40B4-BE49-F238E27FC236}">
                <a16:creationId xmlns:a16="http://schemas.microsoft.com/office/drawing/2014/main" id="{41057730-7DDA-4571-8B42-AB5F9FA9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20" y="4317092"/>
            <a:ext cx="3383280" cy="25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FEF7B0-E92B-4A39-8FC6-5C819B72DB47}"/>
              </a:ext>
            </a:extLst>
          </p:cNvPr>
          <p:cNvSpPr txBox="1"/>
          <p:nvPr/>
        </p:nvSpPr>
        <p:spPr>
          <a:xfrm>
            <a:off x="995625" y="453369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■応急救命訓練</a:t>
            </a:r>
            <a:endParaRPr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4A737C-FA3E-4196-A1B1-4E55D374B939}"/>
              </a:ext>
            </a:extLst>
          </p:cNvPr>
          <p:cNvSpPr txBox="1"/>
          <p:nvPr/>
        </p:nvSpPr>
        <p:spPr>
          <a:xfrm>
            <a:off x="121920" y="5238840"/>
            <a:ext cx="7640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lang="ja-JP" altLang="en-US" dirty="0"/>
              <a:t>危機対応講習のほか、社会課題についての学習会、チームマネジメント、</a:t>
            </a:r>
            <a:endParaRPr lang="en-US" altLang="ja-JP" dirty="0"/>
          </a:p>
          <a:p>
            <a:r>
              <a:rPr lang="ja-JP" altLang="en-US" dirty="0"/>
              <a:t>　コミュニケーション、ボランティア活動時に必要となる各種</a:t>
            </a:r>
            <a:r>
              <a:rPr lang="en-US" altLang="ja-JP" dirty="0"/>
              <a:t>OJT</a:t>
            </a:r>
            <a:r>
              <a:rPr lang="ja-JP" altLang="en-US" dirty="0"/>
              <a:t>研修を受講。</a:t>
            </a:r>
            <a:endParaRPr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D4BCC25-AFA3-4520-86C8-B18F3FF7A7C3}"/>
              </a:ext>
            </a:extLst>
          </p:cNvPr>
          <p:cNvSpPr txBox="1"/>
          <p:nvPr/>
        </p:nvSpPr>
        <p:spPr>
          <a:xfrm>
            <a:off x="4942648" y="4533690"/>
            <a:ext cx="2601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■危険予知訓練（</a:t>
            </a:r>
            <a:r>
              <a:rPr kumimoji="1" lang="en-US" altLang="ja-JP" sz="2000" b="1" dirty="0"/>
              <a:t>KYT)</a:t>
            </a:r>
            <a:endParaRPr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3FC92F-70B8-467E-BB74-0F7CAD957068}"/>
              </a:ext>
            </a:extLst>
          </p:cNvPr>
          <p:cNvSpPr txBox="1"/>
          <p:nvPr/>
        </p:nvSpPr>
        <p:spPr>
          <a:xfrm>
            <a:off x="8316277" y="1374784"/>
            <a:ext cx="492443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/>
              <a:t>■想定訓練</a:t>
            </a:r>
            <a:endParaRPr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5A32002-8FFD-4116-ADD1-218B50D277CB}"/>
              </a:ext>
            </a:extLst>
          </p:cNvPr>
          <p:cNvSpPr txBox="1"/>
          <p:nvPr/>
        </p:nvSpPr>
        <p:spPr>
          <a:xfrm>
            <a:off x="8326475" y="4686944"/>
            <a:ext cx="492443" cy="161198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/>
              <a:t>■資機材訓練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65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4D7B67-0EB6-7748-87AC-A9C723E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3061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IVUSA</a:t>
            </a:r>
            <a:r>
              <a:rPr lang="ja-JP" altLang="en-US" sz="4000" b="1"/>
              <a:t>が今年度実施した災害救援活動</a:t>
            </a:r>
            <a:endParaRPr kumimoji="1" lang="ja-JP" altLang="en-US" sz="40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3671D0-51D2-4047-AD92-53DF509BE530}"/>
              </a:ext>
            </a:extLst>
          </p:cNvPr>
          <p:cNvSpPr txBox="1"/>
          <p:nvPr/>
        </p:nvSpPr>
        <p:spPr>
          <a:xfrm>
            <a:off x="609600" y="2275621"/>
            <a:ext cx="68820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/>
              <a:t>■</a:t>
            </a:r>
            <a:r>
              <a:rPr kumimoji="1" lang="en-US" altLang="ja-JP" sz="3600" b="1" dirty="0"/>
              <a:t>8</a:t>
            </a:r>
            <a:r>
              <a:rPr kumimoji="1" lang="ja-JP" altLang="en-US" sz="3600" b="1"/>
              <a:t>月九州北部豪雨災害救援活動</a:t>
            </a:r>
            <a:endParaRPr kumimoji="1" lang="en-US" altLang="ja-JP" sz="3600" b="1" dirty="0"/>
          </a:p>
          <a:p>
            <a:endParaRPr lang="en-US" altLang="ja-JP" sz="3600" b="1" dirty="0"/>
          </a:p>
          <a:p>
            <a:r>
              <a:rPr kumimoji="1" lang="ja-JP" altLang="en-US" sz="3600" b="1"/>
              <a:t>■台風</a:t>
            </a:r>
            <a:r>
              <a:rPr kumimoji="1" lang="en-US" altLang="ja-JP" sz="3600" b="1" dirty="0"/>
              <a:t>15</a:t>
            </a:r>
            <a:r>
              <a:rPr kumimoji="1" lang="ja-JP" altLang="en-US" sz="3600" b="1"/>
              <a:t>号災害救援活動</a:t>
            </a:r>
            <a:endParaRPr kumimoji="1" lang="en-US" altLang="ja-JP" sz="3600" b="1" dirty="0"/>
          </a:p>
          <a:p>
            <a:endParaRPr lang="en-US" altLang="ja-JP" sz="3600" b="1" dirty="0"/>
          </a:p>
          <a:p>
            <a:r>
              <a:rPr kumimoji="1" lang="ja-JP" altLang="en-US" sz="3600" b="1"/>
              <a:t>■台風</a:t>
            </a:r>
            <a:r>
              <a:rPr kumimoji="1" lang="en-US" altLang="ja-JP" sz="3600" b="1" dirty="0"/>
              <a:t>19</a:t>
            </a:r>
            <a:r>
              <a:rPr kumimoji="1" lang="ja-JP" altLang="en-US" sz="3600" b="1"/>
              <a:t>号災害救援活動</a:t>
            </a:r>
            <a:endParaRPr kumimoji="1"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353994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4D7B67-0EB6-7748-87AC-A9C723E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3061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IVUSA</a:t>
            </a:r>
            <a:r>
              <a:rPr lang="ja-JP" altLang="en-US" sz="4000" b="1"/>
              <a:t>が今年度実施した災害救援活動</a:t>
            </a:r>
            <a:endParaRPr kumimoji="1" lang="ja-JP" altLang="en-US" sz="40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3671D0-51D2-4047-AD92-53DF509BE530}"/>
              </a:ext>
            </a:extLst>
          </p:cNvPr>
          <p:cNvSpPr txBox="1"/>
          <p:nvPr/>
        </p:nvSpPr>
        <p:spPr>
          <a:xfrm>
            <a:off x="609600" y="1723480"/>
            <a:ext cx="74911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■</a:t>
            </a:r>
            <a:r>
              <a:rPr kumimoji="1" lang="en-US" altLang="ja-JP" sz="2000" b="1" dirty="0"/>
              <a:t>8</a:t>
            </a:r>
            <a:r>
              <a:rPr kumimoji="1" lang="ja-JP" altLang="en-US" sz="2000" b="1" dirty="0"/>
              <a:t>月九州北部豪雨災害救援活動</a:t>
            </a:r>
            <a:endParaRPr kumimoji="1" lang="en-US" altLang="ja-JP" sz="2000" b="1" dirty="0"/>
          </a:p>
          <a:p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lang="ja-JP" altLang="en-US" dirty="0"/>
              <a:t>佐賀県大町町、多久市にて学生</a:t>
            </a:r>
            <a:r>
              <a:rPr lang="en-US" altLang="ja-JP" dirty="0"/>
              <a:t>43</a:t>
            </a:r>
            <a:r>
              <a:rPr lang="ja-JP" altLang="en-US" dirty="0"/>
              <a:t>名が参加。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lang="ja-JP" altLang="en-US" dirty="0"/>
              <a:t>被害を受けた</a:t>
            </a:r>
            <a:r>
              <a:rPr lang="en-US" altLang="ja-JP" dirty="0"/>
              <a:t>4</a:t>
            </a:r>
            <a:r>
              <a:rPr lang="ja-JP" altLang="en-US" dirty="0"/>
              <a:t>軒のお宅で床下の清掃、油の除去作業などの作業を実施。</a:t>
            </a:r>
            <a:endParaRPr lang="en-US" altLang="ja-JP" dirty="0"/>
          </a:p>
        </p:txBody>
      </p:sp>
      <p:pic>
        <p:nvPicPr>
          <p:cNvPr id="5" name="図 4" descr="屋内, 部屋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C8F15571-A87A-F242-94E4-844F08F7F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57" y="2866480"/>
            <a:ext cx="3890397" cy="2916482"/>
          </a:xfrm>
          <a:prstGeom prst="rect">
            <a:avLst/>
          </a:prstGeom>
        </p:spPr>
      </p:pic>
      <p:pic>
        <p:nvPicPr>
          <p:cNvPr id="7" name="図 6" descr="人, 木製, 子供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5850999-1BE8-CE42-B43C-D6B01B435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45" y="2866480"/>
            <a:ext cx="3890397" cy="291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4D7B67-0EB6-7748-87AC-A9C723E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3061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IVUSA</a:t>
            </a:r>
            <a:r>
              <a:rPr lang="ja-JP" altLang="en-US" sz="4000" b="1"/>
              <a:t>が今年度実施した災害救援活動</a:t>
            </a:r>
            <a:endParaRPr kumimoji="1" lang="ja-JP" altLang="en-US" sz="40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3671D0-51D2-4047-AD92-53DF509BE530}"/>
              </a:ext>
            </a:extLst>
          </p:cNvPr>
          <p:cNvSpPr txBox="1"/>
          <p:nvPr/>
        </p:nvSpPr>
        <p:spPr>
          <a:xfrm>
            <a:off x="609600" y="1822333"/>
            <a:ext cx="89546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■</a:t>
            </a:r>
            <a:r>
              <a:rPr lang="ja-JP" altLang="en-US" sz="2000" b="1"/>
              <a:t>台風</a:t>
            </a:r>
            <a:r>
              <a:rPr lang="en-US" altLang="ja-JP" sz="2000" b="1" dirty="0"/>
              <a:t>15</a:t>
            </a:r>
            <a:r>
              <a:rPr lang="ja-JP" altLang="en-US" sz="2000" b="1"/>
              <a:t>号災害救援活動</a:t>
            </a:r>
            <a:endParaRPr lang="en-US" altLang="ja-JP" dirty="0"/>
          </a:p>
          <a:p>
            <a:r>
              <a:rPr lang="ja-JP" altLang="en-US" sz="2000" b="1"/>
              <a:t>　</a:t>
            </a:r>
            <a:r>
              <a:rPr lang="en-US" altLang="ja-JP" sz="2000" b="1" dirty="0"/>
              <a:t>  </a:t>
            </a:r>
            <a:r>
              <a:rPr lang="ja-JP" altLang="en-US"/>
              <a:t>千葉県鋸南町、館山市に計</a:t>
            </a:r>
            <a:r>
              <a:rPr lang="en-US" altLang="ja-JP" dirty="0"/>
              <a:t>5</a:t>
            </a:r>
            <a:r>
              <a:rPr lang="ja-JP" altLang="en-US"/>
              <a:t>回の派遣を行い、延べ</a:t>
            </a:r>
            <a:r>
              <a:rPr lang="en-US" altLang="ja-JP" dirty="0"/>
              <a:t>436</a:t>
            </a:r>
            <a:r>
              <a:rPr lang="ja-JP" altLang="en-US"/>
              <a:t>名の学生が参加。</a:t>
            </a:r>
            <a:endParaRPr lang="en-US" altLang="ja-JP" dirty="0"/>
          </a:p>
          <a:p>
            <a:r>
              <a:rPr lang="ja-JP" altLang="en-US" sz="2000" b="1"/>
              <a:t>　</a:t>
            </a:r>
            <a:r>
              <a:rPr lang="en-US" altLang="ja-JP" sz="2000" b="1" dirty="0"/>
              <a:t>  </a:t>
            </a:r>
            <a:r>
              <a:rPr lang="ja-JP" altLang="en-US"/>
              <a:t>家財の運び出しや支援ニーズのヒアリング、ボランティアセンターの運営補助等を実施。</a:t>
            </a:r>
            <a:endParaRPr lang="en-US" altLang="ja-JP" dirty="0"/>
          </a:p>
          <a:p>
            <a:r>
              <a:rPr lang="ja-JP" altLang="en-US"/>
              <a:t>　　鋸南町では</a:t>
            </a:r>
            <a:r>
              <a:rPr lang="en-US" altLang="ja-JP" dirty="0"/>
              <a:t>41</a:t>
            </a:r>
            <a:r>
              <a:rPr lang="ja-JP" altLang="en-US"/>
              <a:t>件、館山市では</a:t>
            </a:r>
            <a:r>
              <a:rPr lang="en-US" altLang="ja-JP" dirty="0"/>
              <a:t>7</a:t>
            </a:r>
            <a:r>
              <a:rPr lang="ja-JP" altLang="en-US"/>
              <a:t>件の作業を完了。</a:t>
            </a:r>
            <a:endParaRPr lang="en-US" altLang="ja-JP" dirty="0"/>
          </a:p>
        </p:txBody>
      </p:sp>
      <p:pic>
        <p:nvPicPr>
          <p:cNvPr id="5" name="図 4" descr="人, 男, 建物, 立つ が含まれている画像&#10;&#10;自動的に生成された説明">
            <a:extLst>
              <a:ext uri="{FF2B5EF4-FFF2-40B4-BE49-F238E27FC236}">
                <a16:creationId xmlns:a16="http://schemas.microsoft.com/office/drawing/2014/main" id="{1B89BEBC-A6D3-274C-86F5-5AC190779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41" y="3255617"/>
            <a:ext cx="3978875" cy="2982810"/>
          </a:xfrm>
          <a:prstGeom prst="rect">
            <a:avLst/>
          </a:prstGeom>
        </p:spPr>
      </p:pic>
      <p:pic>
        <p:nvPicPr>
          <p:cNvPr id="7" name="図 6" descr="人, 立つ, 女性, 民衆 が含まれている画像&#10;&#10;自動的に生成された説明">
            <a:extLst>
              <a:ext uri="{FF2B5EF4-FFF2-40B4-BE49-F238E27FC236}">
                <a16:creationId xmlns:a16="http://schemas.microsoft.com/office/drawing/2014/main" id="{AB9E5A4E-A649-9D48-A7BA-EA953F5A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365" y="3255616"/>
            <a:ext cx="5300703" cy="29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0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4D7B67-0EB6-7748-87AC-A9C723E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3061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IVUSA</a:t>
            </a:r>
            <a:r>
              <a:rPr lang="ja-JP" altLang="en-US" sz="4000" b="1"/>
              <a:t>が今年度実施した災害救援活動</a:t>
            </a:r>
            <a:endParaRPr kumimoji="1" lang="ja-JP" altLang="en-US" sz="40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3671D0-51D2-4047-AD92-53DF509BE530}"/>
              </a:ext>
            </a:extLst>
          </p:cNvPr>
          <p:cNvSpPr txBox="1"/>
          <p:nvPr/>
        </p:nvSpPr>
        <p:spPr>
          <a:xfrm>
            <a:off x="739345" y="2094182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■</a:t>
            </a:r>
            <a:r>
              <a:rPr lang="ja-JP" altLang="en-US" sz="2000" b="1"/>
              <a:t>台風</a:t>
            </a:r>
            <a:r>
              <a:rPr lang="en-US" altLang="ja-JP" sz="2000" b="1" dirty="0"/>
              <a:t>19</a:t>
            </a:r>
            <a:r>
              <a:rPr lang="ja-JP" altLang="en-US" sz="2000" b="1"/>
              <a:t>号災害救援活動</a:t>
            </a:r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8588DA-C445-9E45-8D64-AFF9ACF5E3D5}"/>
              </a:ext>
            </a:extLst>
          </p:cNvPr>
          <p:cNvSpPr txBox="1"/>
          <p:nvPr/>
        </p:nvSpPr>
        <p:spPr>
          <a:xfrm>
            <a:off x="1000897" y="2383081"/>
            <a:ext cx="103525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東京都世田谷区・八王子市、埼玉県川越市、群馬県高崎市・富岡市、長野県長野市・飯山市、</a:t>
            </a:r>
            <a:endParaRPr kumimoji="1" lang="en-US" altLang="ja-JP" dirty="0"/>
          </a:p>
          <a:p>
            <a:r>
              <a:rPr kumimoji="1" lang="ja-JP" altLang="en-US"/>
              <a:t>宮城県丸森町の計</a:t>
            </a:r>
            <a:r>
              <a:rPr kumimoji="1" lang="en-US" altLang="ja-JP" dirty="0"/>
              <a:t>8</a:t>
            </a:r>
            <a:r>
              <a:rPr lang="ja-JP" altLang="en-US"/>
              <a:t>市区町にて、延べ</a:t>
            </a:r>
            <a:r>
              <a:rPr lang="en-US" altLang="ja-JP" dirty="0"/>
              <a:t>12</a:t>
            </a:r>
            <a:r>
              <a:rPr lang="ja-JP" altLang="en-US"/>
              <a:t>回の派遣、</a:t>
            </a:r>
            <a:r>
              <a:rPr lang="en-US" altLang="ja-JP" dirty="0"/>
              <a:t>411</a:t>
            </a:r>
            <a:r>
              <a:rPr lang="ja-JP" altLang="en-US"/>
              <a:t>人の学生が参加。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支援ニーズのヒアリングやボラセンの運営補助、被害を受けたお宅での床下の泥かきや家財の運び出し、</a:t>
            </a:r>
            <a:endParaRPr kumimoji="1" lang="en-US" altLang="ja-JP" dirty="0"/>
          </a:p>
          <a:p>
            <a:r>
              <a:rPr kumimoji="1" lang="ja-JP" altLang="en-US"/>
              <a:t>浸水してしまった家内での壁剥がし作業等を実施。</a:t>
            </a:r>
            <a:endParaRPr kumimoji="1" lang="en-US" altLang="ja-JP" dirty="0"/>
          </a:p>
          <a:p>
            <a:endParaRPr kumimoji="1" lang="ja-JP" altLang="en-US"/>
          </a:p>
        </p:txBody>
      </p:sp>
      <p:pic>
        <p:nvPicPr>
          <p:cNvPr id="7" name="図 6" descr="屋外, 建物, 人, 男 が含まれている画像&#10;&#10;自動的に生成された説明">
            <a:extLst>
              <a:ext uri="{FF2B5EF4-FFF2-40B4-BE49-F238E27FC236}">
                <a16:creationId xmlns:a16="http://schemas.microsoft.com/office/drawing/2014/main" id="{D1537348-D452-BD46-AE68-44839DBA3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8" y="3829056"/>
            <a:ext cx="3286898" cy="2188470"/>
          </a:xfrm>
          <a:prstGeom prst="rect">
            <a:avLst/>
          </a:prstGeom>
        </p:spPr>
      </p:pic>
      <p:pic>
        <p:nvPicPr>
          <p:cNvPr id="9" name="図 8" descr="屋外, 干し草, 草, 積み重ね が含まれている画像&#10;&#10;自動的に生成された説明">
            <a:extLst>
              <a:ext uri="{FF2B5EF4-FFF2-40B4-BE49-F238E27FC236}">
                <a16:creationId xmlns:a16="http://schemas.microsoft.com/office/drawing/2014/main" id="{DAD9E524-CB4B-2541-AB5B-F180D6FA6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217" y="3829056"/>
            <a:ext cx="3282779" cy="218572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D6E07B-34E0-8F4E-A724-4CDC8B5E3F49}"/>
              </a:ext>
            </a:extLst>
          </p:cNvPr>
          <p:cNvSpPr txBox="1"/>
          <p:nvPr/>
        </p:nvSpPr>
        <p:spPr>
          <a:xfrm>
            <a:off x="1112108" y="6014784"/>
            <a:ext cx="309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宮城県丸森町での活動時写真</a:t>
            </a:r>
            <a:r>
              <a:rPr kumimoji="1" lang="en-US" altLang="ja-JP" sz="1400" dirty="0"/>
              <a:t>(</a:t>
            </a:r>
            <a:r>
              <a:rPr kumimoji="1" lang="ja-JP" altLang="en-US" sz="1400"/>
              <a:t>左２枚</a:t>
            </a:r>
            <a:r>
              <a:rPr kumimoji="1" lang="en-US" altLang="ja-JP" sz="1400" dirty="0"/>
              <a:t>)</a:t>
            </a:r>
            <a:endParaRPr kumimoji="1" lang="ja-JP" altLang="en-US" sz="1400"/>
          </a:p>
        </p:txBody>
      </p:sp>
      <p:pic>
        <p:nvPicPr>
          <p:cNvPr id="14" name="図 13" descr="屋外, 人, 建物, 男 が含まれている画像&#10;&#10;自動的に生成された説明">
            <a:extLst>
              <a:ext uri="{FF2B5EF4-FFF2-40B4-BE49-F238E27FC236}">
                <a16:creationId xmlns:a16="http://schemas.microsoft.com/office/drawing/2014/main" id="{48DA283A-AA37-A540-A0E4-7F7D069F0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207" y="3829056"/>
            <a:ext cx="2907955" cy="218096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F5ACD48-9075-6F46-BC6B-960BF1FD6CCB}"/>
              </a:ext>
            </a:extLst>
          </p:cNvPr>
          <p:cNvSpPr txBox="1"/>
          <p:nvPr/>
        </p:nvSpPr>
        <p:spPr>
          <a:xfrm>
            <a:off x="7904207" y="6017526"/>
            <a:ext cx="2361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世田谷区でのヒアリング調査</a:t>
            </a:r>
          </a:p>
        </p:txBody>
      </p:sp>
    </p:spTree>
    <p:extLst>
      <p:ext uri="{BB962C8B-B14F-4D97-AF65-F5344CB8AC3E}">
        <p14:creationId xmlns:p14="http://schemas.microsoft.com/office/powerpoint/2010/main" val="232265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7901C-6213-764A-8842-808B51CF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84654"/>
            <a:ext cx="10972800" cy="1143000"/>
          </a:xfrm>
        </p:spPr>
        <p:txBody>
          <a:bodyPr>
            <a:normAutofit/>
          </a:bodyPr>
          <a:lstStyle/>
          <a:p>
            <a:r>
              <a:rPr kumimoji="1" lang="ja-JP" altLang="en-US" sz="4400" b="1"/>
              <a:t>長野県での災害救援活動　実施概要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3AD8E6-60E9-234B-B8F8-5E14724DDA87}"/>
              </a:ext>
            </a:extLst>
          </p:cNvPr>
          <p:cNvSpPr txBox="1"/>
          <p:nvPr/>
        </p:nvSpPr>
        <p:spPr>
          <a:xfrm>
            <a:off x="886881" y="1742988"/>
            <a:ext cx="1041823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</a:t>
            </a:r>
            <a:r>
              <a:rPr kumimoji="1" lang="ja-JP" altLang="en-US"/>
              <a:t>月下旬から</a:t>
            </a:r>
            <a:r>
              <a:rPr kumimoji="1" lang="en-US" altLang="ja-JP" dirty="0"/>
              <a:t>11</a:t>
            </a:r>
            <a:r>
              <a:rPr kumimoji="1" lang="ja-JP" altLang="en-US"/>
              <a:t>月上旬にかけ、計４回の派遣を実施。参加人数は延べ</a:t>
            </a:r>
            <a:r>
              <a:rPr kumimoji="1" lang="en-US" altLang="ja-JP" dirty="0"/>
              <a:t>145</a:t>
            </a:r>
            <a:r>
              <a:rPr kumimoji="1" lang="ja-JP" altLang="en-US"/>
              <a:t>名。</a:t>
            </a:r>
            <a:endParaRPr kumimoji="1" lang="en-US" altLang="ja-JP" dirty="0"/>
          </a:p>
          <a:p>
            <a:r>
              <a:rPr lang="ja-JP" altLang="en-US"/>
              <a:t>活動場所は千曲川の決壊がすぐそばで起こった長野市津野地区。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/>
              <a:t>■地域の状況</a:t>
            </a:r>
            <a:endParaRPr lang="en-US" altLang="ja-JP" dirty="0"/>
          </a:p>
          <a:p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津野地区は、流れ込んできた水自体は引いているものの、りんご園など場所によっては</a:t>
            </a:r>
            <a:r>
              <a:rPr lang="en-US" altLang="ja-JP" dirty="0"/>
              <a:t>30cm</a:t>
            </a:r>
            <a:r>
              <a:rPr lang="ja-JP" altLang="en-US"/>
              <a:t>ほどの土が</a:t>
            </a:r>
            <a:endParaRPr lang="en-US" altLang="ja-JP" dirty="0"/>
          </a:p>
          <a:p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堆積しているところもあり、歩くのもままならない箇所もあった。</a:t>
            </a:r>
            <a:endParaRPr lang="en-US" altLang="ja-JP" dirty="0"/>
          </a:p>
          <a:p>
            <a:r>
              <a:rPr lang="en-US" altLang="ja-JP" dirty="0"/>
              <a:t>    </a:t>
            </a:r>
            <a:r>
              <a:rPr lang="ja-JP" altLang="en-US">
                <a:latin typeface="+mn-ea"/>
              </a:rPr>
              <a:t>また、決壊地点すぐそばだったこともあり、基礎から流されている家も見られた。</a:t>
            </a:r>
            <a:endParaRPr lang="en-US" altLang="ja-JP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ja-JP" altLang="en-US">
                <a:latin typeface="+mn-ea"/>
              </a:rPr>
              <a:t>■主な活動内容</a:t>
            </a:r>
            <a:endParaRPr lang="en-US" altLang="ja-JP" dirty="0">
              <a:latin typeface="+mn-ea"/>
            </a:endParaRPr>
          </a:p>
          <a:p>
            <a:r>
              <a:rPr lang="ja-JP" altLang="en-US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 </a:t>
            </a:r>
            <a:r>
              <a:rPr lang="ja-JP" altLang="en-US">
                <a:latin typeface="+mn-ea"/>
              </a:rPr>
              <a:t>・家屋内やりんご園に流入した土砂のかき出し</a:t>
            </a:r>
            <a:endParaRPr lang="en-US" altLang="ja-JP" dirty="0">
              <a:latin typeface="+mn-ea"/>
            </a:endParaRPr>
          </a:p>
          <a:p>
            <a:r>
              <a:rPr lang="ja-JP" altLang="en-US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 </a:t>
            </a:r>
            <a:r>
              <a:rPr lang="ja-JP" altLang="en-US">
                <a:latin typeface="+mn-ea"/>
              </a:rPr>
              <a:t>・土石流により浸水してしまった家財類の仕分けや運び出し</a:t>
            </a:r>
            <a:endParaRPr lang="en-US" altLang="ja-JP" dirty="0">
              <a:latin typeface="+mn-ea"/>
            </a:endParaRPr>
          </a:p>
          <a:p>
            <a:r>
              <a:rPr lang="ja-JP" altLang="en-US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 </a:t>
            </a:r>
            <a:r>
              <a:rPr lang="ja-JP" altLang="en-US">
                <a:latin typeface="+mn-ea"/>
              </a:rPr>
              <a:t>・夜間時のガレキや土のう等災害廃棄物の搬出</a:t>
            </a:r>
            <a:endParaRPr lang="en-US" altLang="ja-JP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ja-JP" altLang="en-US">
                <a:latin typeface="+mn-ea"/>
              </a:rPr>
              <a:t>■作業成果</a:t>
            </a:r>
            <a:endParaRPr lang="en-US" altLang="ja-JP" dirty="0">
              <a:latin typeface="+mn-ea"/>
            </a:endParaRPr>
          </a:p>
          <a:p>
            <a:r>
              <a:rPr lang="ja-JP" altLang="en-US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 </a:t>
            </a:r>
            <a:r>
              <a:rPr lang="ja-JP" altLang="en-US">
                <a:latin typeface="+mn-ea"/>
              </a:rPr>
              <a:t>計４回の派遣を通じ、</a:t>
            </a:r>
            <a:r>
              <a:rPr lang="en-US" altLang="ja-JP" dirty="0">
                <a:latin typeface="+mn-ea"/>
              </a:rPr>
              <a:t>22</a:t>
            </a:r>
            <a:r>
              <a:rPr lang="ja-JP" altLang="en-US">
                <a:latin typeface="+mn-ea"/>
              </a:rPr>
              <a:t>軒のお宅で作業をさせていただき、</a:t>
            </a:r>
            <a:endParaRPr lang="en-US" altLang="ja-JP" dirty="0">
              <a:latin typeface="+mn-ea"/>
            </a:endParaRPr>
          </a:p>
          <a:p>
            <a:r>
              <a:rPr lang="ja-JP" altLang="en-US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 16</a:t>
            </a:r>
            <a:r>
              <a:rPr lang="ja-JP" altLang="en-US">
                <a:latin typeface="+mn-ea"/>
              </a:rPr>
              <a:t>軒のお宅で作業を完了。</a:t>
            </a:r>
            <a:endParaRPr lang="en-US" altLang="ja-JP" dirty="0">
              <a:latin typeface="+mn-ea"/>
            </a:endParaRPr>
          </a:p>
          <a:p>
            <a:r>
              <a:rPr lang="ja-JP" altLang="en-US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 </a:t>
            </a:r>
          </a:p>
        </p:txBody>
      </p:sp>
      <p:pic>
        <p:nvPicPr>
          <p:cNvPr id="6" name="図 5" descr="屋外, 砂浜, 人, 男 が含まれている画像&#10;&#10;自動的に生成された説明">
            <a:extLst>
              <a:ext uri="{FF2B5EF4-FFF2-40B4-BE49-F238E27FC236}">
                <a16:creationId xmlns:a16="http://schemas.microsoft.com/office/drawing/2014/main" id="{216B8E39-8B3A-9B40-8131-71D19FCEA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3790858"/>
            <a:ext cx="3349838" cy="25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6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7901C-6213-764A-8842-808B51CF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84654"/>
            <a:ext cx="10972800" cy="1143000"/>
          </a:xfrm>
        </p:spPr>
        <p:txBody>
          <a:bodyPr>
            <a:normAutofit/>
          </a:bodyPr>
          <a:lstStyle/>
          <a:p>
            <a:r>
              <a:rPr kumimoji="1" lang="ja-JP" altLang="en-US" sz="4400" b="1" dirty="0"/>
              <a:t>活動の様子①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3AD8E6-60E9-234B-B8F8-5E14724DDA87}"/>
              </a:ext>
            </a:extLst>
          </p:cNvPr>
          <p:cNvSpPr txBox="1"/>
          <p:nvPr/>
        </p:nvSpPr>
        <p:spPr>
          <a:xfrm>
            <a:off x="609600" y="1747496"/>
            <a:ext cx="5275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+mn-ea"/>
              </a:rPr>
              <a:t>【</a:t>
            </a:r>
            <a:r>
              <a:rPr lang="ja-JP" altLang="en-US" sz="2000" b="1">
                <a:latin typeface="+mn-ea"/>
              </a:rPr>
              <a:t>家屋内やりんご園に流入した土砂のかき出し</a:t>
            </a:r>
            <a:r>
              <a:rPr lang="en-US" altLang="ja-JP" sz="2000" b="1" dirty="0">
                <a:latin typeface="+mn-ea"/>
              </a:rPr>
              <a:t>】</a:t>
            </a:r>
          </a:p>
        </p:txBody>
      </p:sp>
      <p:pic>
        <p:nvPicPr>
          <p:cNvPr id="5" name="図 4" descr="建物, 男, 座る, いっぱい が含まれている画像&#10;&#10;自動的に生成された説明">
            <a:extLst>
              <a:ext uri="{FF2B5EF4-FFF2-40B4-BE49-F238E27FC236}">
                <a16:creationId xmlns:a16="http://schemas.microsoft.com/office/drawing/2014/main" id="{C5F90358-B79E-0640-B3B7-3A9A1EA07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39"/>
          <a:stretch/>
        </p:blipFill>
        <p:spPr>
          <a:xfrm>
            <a:off x="440880" y="2168866"/>
            <a:ext cx="3319869" cy="1795427"/>
          </a:xfrm>
          <a:prstGeom prst="rect">
            <a:avLst/>
          </a:prstGeom>
        </p:spPr>
      </p:pic>
      <p:pic>
        <p:nvPicPr>
          <p:cNvPr id="7" name="図 6" descr="建物, 男, 座る, 火 が含まれている画像&#10;&#10;自動的に生成された説明">
            <a:extLst>
              <a:ext uri="{FF2B5EF4-FFF2-40B4-BE49-F238E27FC236}">
                <a16:creationId xmlns:a16="http://schemas.microsoft.com/office/drawing/2014/main" id="{CAD9F726-7B9E-8F4F-8235-488865E56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39"/>
          <a:stretch/>
        </p:blipFill>
        <p:spPr>
          <a:xfrm>
            <a:off x="3930251" y="2168865"/>
            <a:ext cx="3319869" cy="1795428"/>
          </a:xfrm>
          <a:prstGeom prst="rect">
            <a:avLst/>
          </a:prstGeom>
        </p:spPr>
      </p:pic>
      <p:pic>
        <p:nvPicPr>
          <p:cNvPr id="9" name="図 8" descr="屋外, 人, 男, オレンジ が含まれている画像&#10;&#10;自動的に生成された説明">
            <a:extLst>
              <a:ext uri="{FF2B5EF4-FFF2-40B4-BE49-F238E27FC236}">
                <a16:creationId xmlns:a16="http://schemas.microsoft.com/office/drawing/2014/main" id="{9AEF089D-77AC-174A-B11D-2C4521A64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05" b="-18601"/>
          <a:stretch/>
        </p:blipFill>
        <p:spPr>
          <a:xfrm>
            <a:off x="457199" y="4097154"/>
            <a:ext cx="3303549" cy="2501354"/>
          </a:xfrm>
          <a:prstGeom prst="rect">
            <a:avLst/>
          </a:prstGeom>
        </p:spPr>
      </p:pic>
      <p:pic>
        <p:nvPicPr>
          <p:cNvPr id="11" name="図 10" descr="屋外, 草, 若い, 乗る が含まれている画像&#10;&#10;自動的に生成された説明">
            <a:extLst>
              <a:ext uri="{FF2B5EF4-FFF2-40B4-BE49-F238E27FC236}">
                <a16:creationId xmlns:a16="http://schemas.microsoft.com/office/drawing/2014/main" id="{969458B6-5415-984B-AE3E-8FB5FD7FD2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9" t="8604" r="-649" b="9985"/>
          <a:stretch/>
        </p:blipFill>
        <p:spPr>
          <a:xfrm>
            <a:off x="3930250" y="4097154"/>
            <a:ext cx="3319869" cy="202423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3ED7F3-854C-484A-B0ED-8E71CA51F2A2}"/>
              </a:ext>
            </a:extLst>
          </p:cNvPr>
          <p:cNvSpPr txBox="1"/>
          <p:nvPr/>
        </p:nvSpPr>
        <p:spPr>
          <a:xfrm>
            <a:off x="7250119" y="2413337"/>
            <a:ext cx="44630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■りんご園には大量の土砂が流入して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kumimoji="1" lang="ja-JP" altLang="en-US" dirty="0"/>
              <a:t>おり、普通に歩くことも困難。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■農地が広く、自力での復旧は相当難しい。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kumimoji="1" lang="ja-JP" altLang="en-US" dirty="0"/>
              <a:t>早期の大人数での泥かき作業はりんごの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kumimoji="1" lang="ja-JP" altLang="en-US" dirty="0"/>
              <a:t>木を守るという意味でも重要。</a:t>
            </a:r>
          </a:p>
        </p:txBody>
      </p:sp>
    </p:spTree>
    <p:extLst>
      <p:ext uri="{BB962C8B-B14F-4D97-AF65-F5344CB8AC3E}">
        <p14:creationId xmlns:p14="http://schemas.microsoft.com/office/powerpoint/2010/main" val="2711656749"/>
      </p:ext>
    </p:extLst>
  </p:cSld>
  <p:clrMapOvr>
    <a:masterClrMapping/>
  </p:clrMapOvr>
</p:sld>
</file>

<file path=ppt/theme/theme1.xml><?xml version="1.0" encoding="utf-8"?>
<a:theme xmlns:a="http://schemas.openxmlformats.org/drawingml/2006/main" name="IVU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VUSA" id="{3080369E-F26E-0C40-AF8E-88905B054BDB}" vid="{49C9D212-18FC-F54B-A4F0-4F973C5A31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IVUSA</Template>
  <TotalTime>442</TotalTime>
  <Words>414</Words>
  <Application>Microsoft Office PowerPoint</Application>
  <PresentationFormat>ワイド画面</PresentationFormat>
  <Paragraphs>87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ＭＳ Ｐゴシック</vt:lpstr>
      <vt:lpstr>ヒラギノ角ゴ Pro W3</vt:lpstr>
      <vt:lpstr>Arial</vt:lpstr>
      <vt:lpstr>Calibri</vt:lpstr>
      <vt:lpstr>IVUSA</vt:lpstr>
      <vt:lpstr>令和元年台風１９号における 長野県での災害救援活動について</vt:lpstr>
      <vt:lpstr>NPO法人国際ボランティア学生協会(IVUSA)について</vt:lpstr>
      <vt:lpstr>（平時の訓練・研修例）危機対応講習</vt:lpstr>
      <vt:lpstr>IVUSAが今年度実施した災害救援活動</vt:lpstr>
      <vt:lpstr>IVUSAが今年度実施した災害救援活動</vt:lpstr>
      <vt:lpstr>IVUSAが今年度実施した災害救援活動</vt:lpstr>
      <vt:lpstr>IVUSAが今年度実施した災害救援活動</vt:lpstr>
      <vt:lpstr>長野県での災害救援活動　実施概要</vt:lpstr>
      <vt:lpstr>活動の様子①</vt:lpstr>
      <vt:lpstr>活動の様子②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令和元年台風１９号における 長野県での災害救援活動について</dc:title>
  <dc:creator>三浦 慎爾</dc:creator>
  <cp:lastModifiedBy>章 伊藤</cp:lastModifiedBy>
  <cp:revision>51</cp:revision>
  <dcterms:created xsi:type="dcterms:W3CDTF">2019-12-10T06:40:54Z</dcterms:created>
  <dcterms:modified xsi:type="dcterms:W3CDTF">2019-12-11T11:18:37Z</dcterms:modified>
</cp:coreProperties>
</file>